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9" r:id="rId4"/>
    <p:sldId id="262" r:id="rId5"/>
    <p:sldId id="278" r:id="rId6"/>
    <p:sldId id="279" r:id="rId7"/>
    <p:sldId id="282" r:id="rId8"/>
    <p:sldId id="277" r:id="rId9"/>
    <p:sldId id="26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221"/>
    <a:srgbClr val="0071BB"/>
    <a:srgbClr val="1D0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1" autoAdjust="0"/>
    <p:restoredTop sz="94660"/>
  </p:normalViewPr>
  <p:slideViewPr>
    <p:cSldViewPr snapToGrid="0">
      <p:cViewPr varScale="1">
        <p:scale>
          <a:sx n="72" d="100"/>
          <a:sy n="72" d="100"/>
        </p:scale>
        <p:origin x="4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347184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2655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173918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05794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516749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34464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092735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9641204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4058505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8324895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874870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8CC1A-182F-4CEB-9484-6FC70A35CDF6}" type="datetimeFigureOut">
              <a:rPr lang="ko-KR" altLang="en-US" smtClean="0"/>
              <a:t>2018-12-17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612BF-3646-479E-9B36-DD655CA95D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89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>
            <a:cxnSpLocks/>
          </p:cNvCxnSpPr>
          <p:nvPr/>
        </p:nvCxnSpPr>
        <p:spPr>
          <a:xfrm>
            <a:off x="2364061" y="3965399"/>
            <a:ext cx="722602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674567" y="6352793"/>
            <a:ext cx="46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22377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1">
            <a:extLst>
              <a:ext uri="{FF2B5EF4-FFF2-40B4-BE49-F238E27FC236}">
                <a16:creationId xmlns:a16="http://schemas.microsoft.com/office/drawing/2014/main" id="{D2F9AFC0-BC20-4A45-A1D4-359EDD35B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4115" y="1199150"/>
            <a:ext cx="6535334" cy="3499739"/>
          </a:xfrm>
        </p:spPr>
        <p:txBody>
          <a:bodyPr>
            <a:noAutofit/>
          </a:bodyPr>
          <a:lstStyle/>
          <a:p>
            <a:br>
              <a:rPr lang="en-US" altLang="ko-KR" sz="8000" b="1">
                <a:solidFill>
                  <a:schemeClr val="bg1"/>
                </a:solidFill>
              </a:rPr>
            </a:br>
            <a:br>
              <a:rPr lang="en-US" altLang="ko-KR" sz="8000" b="1">
                <a:solidFill>
                  <a:schemeClr val="bg1"/>
                </a:solidFill>
              </a:rPr>
            </a:br>
            <a:br>
              <a:rPr lang="en-US" altLang="ko-KR" sz="8000" b="1">
                <a:solidFill>
                  <a:schemeClr val="bg1"/>
                </a:solidFill>
              </a:rPr>
            </a:br>
            <a:br>
              <a:rPr lang="en-US" altLang="ko-KR" sz="8000" b="1">
                <a:solidFill>
                  <a:schemeClr val="bg1"/>
                </a:solidFill>
              </a:rPr>
            </a:br>
            <a:br>
              <a:rPr lang="en-US" altLang="ko-KR" sz="8000" b="1">
                <a:solidFill>
                  <a:schemeClr val="bg1"/>
                </a:solidFill>
              </a:rPr>
            </a:br>
            <a:r>
              <a:rPr lang="en-US" altLang="ko-KR" sz="7200" b="1">
                <a:solidFill>
                  <a:schemeClr val="bg1"/>
                </a:solidFill>
              </a:rPr>
              <a:t>V</a:t>
            </a:r>
            <a:r>
              <a:rPr lang="en-US" altLang="ko-KR" sz="7200" b="1"/>
              <a:t>irtual </a:t>
            </a:r>
            <a:br>
              <a:rPr lang="en-US" altLang="ko-KR" sz="7200" b="1"/>
            </a:br>
            <a:r>
              <a:rPr lang="en-US" altLang="ko-KR" sz="7200" b="1">
                <a:solidFill>
                  <a:schemeClr val="bg1"/>
                </a:solidFill>
              </a:rPr>
              <a:t>R</a:t>
            </a:r>
            <a:r>
              <a:rPr lang="en-US" altLang="ko-KR" sz="7200" b="1"/>
              <a:t>eality</a:t>
            </a:r>
            <a:br>
              <a:rPr lang="en-US" altLang="ko-KR" b="1"/>
            </a:br>
            <a:r>
              <a:rPr lang="en-US" altLang="ko-KR" sz="4000" b="1"/>
              <a:t>&lt;</a:t>
            </a:r>
            <a:r>
              <a:rPr lang="en-US" altLang="ko-KR" sz="4000" b="1">
                <a:solidFill>
                  <a:srgbClr val="0071BB"/>
                </a:solidFill>
              </a:rPr>
              <a:t>Pacman Game</a:t>
            </a:r>
            <a:r>
              <a:rPr lang="en-US" altLang="ko-KR" sz="4000" b="1"/>
              <a:t>&gt;</a:t>
            </a:r>
            <a:br>
              <a:rPr lang="en-US" altLang="ko-KR" b="1"/>
            </a:br>
            <a:endParaRPr lang="ko-KR" altLang="en-US" b="1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CC43BF-5E35-4262-8EFD-D53F44C20A14}"/>
              </a:ext>
            </a:extLst>
          </p:cNvPr>
          <p:cNvSpPr txBox="1"/>
          <p:nvPr/>
        </p:nvSpPr>
        <p:spPr>
          <a:xfrm>
            <a:off x="4274410" y="4000135"/>
            <a:ext cx="411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가상현실 팀 프로젝트 </a:t>
            </a:r>
            <a:r>
              <a:rPr lang="en-US" altLang="ko-KR" b="1">
                <a:latin typeface="맑은 고딕" panose="020B0503020000020004" pitchFamily="50" charset="-127"/>
                <a:ea typeface="맑은 고딕" panose="020B0503020000020004" pitchFamily="50" charset="-127"/>
              </a:rPr>
              <a:t>– Pacman </a:t>
            </a:r>
            <a:r>
              <a: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rPr>
              <a:t>게임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26FA45-6CBE-4102-9F58-D3436709B862}"/>
              </a:ext>
            </a:extLst>
          </p:cNvPr>
          <p:cNvSpPr txBox="1"/>
          <p:nvPr/>
        </p:nvSpPr>
        <p:spPr>
          <a:xfrm>
            <a:off x="9365404" y="5143603"/>
            <a:ext cx="25474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>
                <a:solidFill>
                  <a:srgbClr val="F58221"/>
                </a:solidFill>
              </a:rPr>
              <a:t>팀 </a:t>
            </a:r>
            <a:r>
              <a:rPr lang="en-US" altLang="ko-KR" b="1">
                <a:solidFill>
                  <a:srgbClr val="F58221"/>
                </a:solidFill>
              </a:rPr>
              <a:t>9</a:t>
            </a:r>
            <a:r>
              <a:rPr lang="ko-KR" altLang="en-US" b="1">
                <a:solidFill>
                  <a:srgbClr val="F58221"/>
                </a:solidFill>
              </a:rPr>
              <a:t> 조 </a:t>
            </a:r>
            <a:endParaRPr lang="en-US" altLang="ko-KR" b="1">
              <a:solidFill>
                <a:srgbClr val="F58221"/>
              </a:solidFill>
            </a:endParaRPr>
          </a:p>
          <a:p>
            <a:pPr algn="r"/>
            <a:r>
              <a:rPr lang="ko-KR" altLang="en-US"/>
              <a:t>구세연 김보성 </a:t>
            </a:r>
            <a:endParaRPr lang="en-US" altLang="ko-KR"/>
          </a:p>
          <a:p>
            <a:pPr algn="r"/>
            <a:r>
              <a:rPr lang="ko-KR" altLang="en-US"/>
              <a:t>박지윤 홍원표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E27E3E9-61DF-46EB-9E56-7BDDADD09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061" y="1199150"/>
            <a:ext cx="2638864" cy="268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070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674567" y="6352793"/>
            <a:ext cx="46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22377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BBDEB539-A68D-41AD-9008-A226C5791391}"/>
              </a:ext>
            </a:extLst>
          </p:cNvPr>
          <p:cNvCxnSpPr>
            <a:cxnSpLocks/>
          </p:cNvCxnSpPr>
          <p:nvPr/>
        </p:nvCxnSpPr>
        <p:spPr>
          <a:xfrm>
            <a:off x="589699" y="1098260"/>
            <a:ext cx="388194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C63BFE5-4022-4E3C-89DA-90C4AE8ECE7D}"/>
              </a:ext>
            </a:extLst>
          </p:cNvPr>
          <p:cNvSpPr txBox="1"/>
          <p:nvPr/>
        </p:nvSpPr>
        <p:spPr>
          <a:xfrm>
            <a:off x="1369377" y="296298"/>
            <a:ext cx="25518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/>
              <a:t>INDEX</a:t>
            </a:r>
            <a:endParaRPr lang="ko-KR" altLang="en-US" sz="4800" b="1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0E7B77-85C9-4586-82B2-C1F906EDD977}"/>
              </a:ext>
            </a:extLst>
          </p:cNvPr>
          <p:cNvGrpSpPr/>
          <p:nvPr/>
        </p:nvGrpSpPr>
        <p:grpSpPr>
          <a:xfrm>
            <a:off x="1369377" y="1412827"/>
            <a:ext cx="5704084" cy="3743766"/>
            <a:chOff x="843516" y="1308794"/>
            <a:chExt cx="5704084" cy="374376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07F5AE7-8950-44AC-90F4-96D100BC4021}"/>
                </a:ext>
              </a:extLst>
            </p:cNvPr>
            <p:cNvSpPr txBox="1"/>
            <p:nvPr/>
          </p:nvSpPr>
          <p:spPr>
            <a:xfrm>
              <a:off x="1155395" y="2503859"/>
              <a:ext cx="4109944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600" b="1"/>
                <a:t>2. </a:t>
              </a:r>
              <a:r>
                <a:rPr lang="ko-KR" altLang="en-US" sz="2600" b="1"/>
                <a:t>게임 기능 및 차별화 </a:t>
              </a: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A43CE3F7-DACB-477B-B8E3-72B4DEFF8009}"/>
                </a:ext>
              </a:extLst>
            </p:cNvPr>
            <p:cNvGrpSpPr/>
            <p:nvPr/>
          </p:nvGrpSpPr>
          <p:grpSpPr>
            <a:xfrm>
              <a:off x="843516" y="1308794"/>
              <a:ext cx="5704084" cy="3743766"/>
              <a:chOff x="843516" y="1308794"/>
              <a:chExt cx="5704084" cy="3743766"/>
            </a:xfrm>
          </p:grpSpPr>
          <p:sp>
            <p:nvSpPr>
              <p:cNvPr id="2" name="직사각형 1"/>
              <p:cNvSpPr/>
              <p:nvPr/>
            </p:nvSpPr>
            <p:spPr>
              <a:xfrm>
                <a:off x="843516" y="1308794"/>
                <a:ext cx="116115" cy="66765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1247896" y="3239282"/>
                <a:ext cx="520720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>
                    <a:latin typeface="+mj-lt"/>
                    <a:ea typeface="맑은 고딕" panose="020B0503020000020004" pitchFamily="50" charset="-127"/>
                  </a:rPr>
                  <a:t>2.1. </a:t>
                </a:r>
                <a:r>
                  <a:rPr lang="ko-KR" altLang="en-US">
                    <a:latin typeface="+mj-lt"/>
                    <a:ea typeface="맑은 고딕" panose="020B0503020000020004" pitchFamily="50" charset="-127"/>
                  </a:rPr>
                  <a:t>시선기반 컨트롤</a:t>
                </a:r>
                <a:r>
                  <a:rPr lang="en-US" altLang="ko-KR">
                    <a:latin typeface="+mj-lt"/>
                    <a:ea typeface="맑은 고딕" panose="020B0503020000020004" pitchFamily="50" charset="-127"/>
                  </a:rPr>
                  <a:t>, </a:t>
                </a:r>
                <a:r>
                  <a:rPr lang="ko-KR" altLang="en-US">
                    <a:latin typeface="+mj-lt"/>
                    <a:ea typeface="맑은 고딕" panose="020B0503020000020004" pitchFamily="50" charset="-127"/>
                  </a:rPr>
                  <a:t>구글 카드보드</a:t>
                </a:r>
                <a:r>
                  <a:rPr lang="en-US" altLang="ko-KR">
                    <a:latin typeface="+mj-lt"/>
                    <a:ea typeface="맑은 고딕" panose="020B0503020000020004" pitchFamily="50" charset="-127"/>
                  </a:rPr>
                  <a:t> </a:t>
                </a:r>
              </a:p>
              <a:p>
                <a:r>
                  <a:rPr lang="en-US" altLang="ko-KR">
                    <a:latin typeface="+mj-lt"/>
                    <a:ea typeface="맑은 고딕" panose="020B0503020000020004" pitchFamily="50" charset="-127"/>
                  </a:rPr>
                  <a:t>2.2. </a:t>
                </a:r>
                <a:r>
                  <a:rPr lang="ko-KR" altLang="en-US">
                    <a:latin typeface="+mj-lt"/>
                    <a:ea typeface="맑은 고딕" panose="020B0503020000020004" pitchFamily="50" charset="-127"/>
                  </a:rPr>
                  <a:t>스코어</a:t>
                </a:r>
                <a:r>
                  <a:rPr lang="en-US" altLang="ko-KR">
                    <a:latin typeface="+mj-lt"/>
                    <a:ea typeface="맑은 고딕" panose="020B0503020000020004" pitchFamily="50" charset="-127"/>
                  </a:rPr>
                  <a:t>, </a:t>
                </a:r>
                <a:r>
                  <a:rPr lang="ko-KR" altLang="en-US">
                    <a:latin typeface="+mj-lt"/>
                    <a:ea typeface="맑은 고딕" panose="020B0503020000020004" pitchFamily="50" charset="-127"/>
                  </a:rPr>
                  <a:t>미니맵</a:t>
                </a:r>
                <a:endParaRPr lang="en-US" altLang="ko-KR">
                  <a:latin typeface="+mj-lt"/>
                  <a:ea typeface="맑은 고딕" panose="020B0503020000020004" pitchFamily="50" charset="-127"/>
                </a:endParaRPr>
              </a:p>
              <a:p>
                <a:r>
                  <a:rPr lang="en-US" altLang="ko-KR">
                    <a:latin typeface="+mj-lt"/>
                    <a:ea typeface="맑은 고딕" panose="020B0503020000020004" pitchFamily="50" charset="-127"/>
                  </a:rPr>
                  <a:t>2.3. </a:t>
                </a:r>
                <a:r>
                  <a:rPr lang="ko-KR" altLang="en-US"/>
                  <a:t>코인 아이템 획득의 다양성 및 등급 </a:t>
                </a:r>
                <a:r>
                  <a:rPr lang="en-US" altLang="ko-KR"/>
                  <a:t>, </a:t>
                </a:r>
                <a:r>
                  <a:rPr lang="ko-KR" altLang="en-US"/>
                  <a:t>사운드</a:t>
                </a:r>
                <a:endParaRPr lang="ko-KR" altLang="ko-KR" sz="2400">
                  <a:latin typeface="+mj-lt"/>
                </a:endParaRPr>
              </a:p>
            </p:txBody>
          </p:sp>
          <p:sp>
            <p:nvSpPr>
              <p:cNvPr id="8" name="직사각형 7"/>
              <p:cNvSpPr/>
              <p:nvPr/>
            </p:nvSpPr>
            <p:spPr>
              <a:xfrm>
                <a:off x="843516" y="2375976"/>
                <a:ext cx="116115" cy="66765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직사각형 10"/>
              <p:cNvSpPr/>
              <p:nvPr/>
            </p:nvSpPr>
            <p:spPr>
              <a:xfrm>
                <a:off x="868278" y="4384903"/>
                <a:ext cx="116115" cy="66765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C8DEC2E-246D-4D83-9F31-BC8D0237B8BD}"/>
                  </a:ext>
                </a:extLst>
              </p:cNvPr>
              <p:cNvSpPr txBox="1"/>
              <p:nvPr/>
            </p:nvSpPr>
            <p:spPr>
              <a:xfrm>
                <a:off x="1155395" y="1411789"/>
                <a:ext cx="5392205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600" b="1"/>
                  <a:t>1. </a:t>
                </a:r>
                <a:r>
                  <a:rPr lang="ko-KR" altLang="en-US" sz="2600" b="1"/>
                  <a:t>게임 소개 </a:t>
                </a:r>
                <a:r>
                  <a:rPr lang="en-US" altLang="ko-KR" sz="2600" b="1"/>
                  <a:t>– Pacman </a:t>
                </a:r>
                <a:r>
                  <a:rPr lang="ko-KR" altLang="en-US" sz="2600" b="1"/>
                  <a:t>게임이란</a:t>
                </a:r>
                <a:r>
                  <a:rPr lang="en-US" altLang="ko-KR" sz="2600" b="1"/>
                  <a:t>?</a:t>
                </a:r>
                <a:endParaRPr lang="ko-KR" altLang="en-US" sz="2600" b="1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7AF678E-D18D-41F6-B6C9-147AA4BA2AB5}"/>
                  </a:ext>
                </a:extLst>
              </p:cNvPr>
              <p:cNvSpPr txBox="1"/>
              <p:nvPr/>
            </p:nvSpPr>
            <p:spPr>
              <a:xfrm>
                <a:off x="1155395" y="4487898"/>
                <a:ext cx="2400090" cy="4924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600" b="1"/>
                  <a:t>3. Play </a:t>
                </a:r>
                <a:r>
                  <a:rPr lang="ko-KR" altLang="en-US" sz="2600" b="1"/>
                  <a:t>영상</a:t>
                </a:r>
              </a:p>
            </p:txBody>
          </p:sp>
        </p:grp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CB1A17C3-776D-40BA-A817-42C00E3B9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594" y="4102452"/>
            <a:ext cx="2395538" cy="243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5957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674567" y="6352793"/>
            <a:ext cx="46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22377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C41B1F-2782-4AAD-B645-C04D7CE09E4F}"/>
              </a:ext>
            </a:extLst>
          </p:cNvPr>
          <p:cNvCxnSpPr>
            <a:cxnSpLocks/>
          </p:cNvCxnSpPr>
          <p:nvPr/>
        </p:nvCxnSpPr>
        <p:spPr>
          <a:xfrm>
            <a:off x="457200" y="915460"/>
            <a:ext cx="771984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FB58075-FC78-423C-AD42-3AB57E87D63B}"/>
              </a:ext>
            </a:extLst>
          </p:cNvPr>
          <p:cNvSpPr txBox="1"/>
          <p:nvPr/>
        </p:nvSpPr>
        <p:spPr>
          <a:xfrm>
            <a:off x="583970" y="229451"/>
            <a:ext cx="73933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/>
              <a:t>1. </a:t>
            </a:r>
            <a:r>
              <a:rPr lang="ko-KR" altLang="en-US" sz="3200" b="1"/>
              <a:t>게임 소개 </a:t>
            </a:r>
            <a:r>
              <a:rPr lang="en-US" altLang="ko-KR" sz="3200" b="1"/>
              <a:t>–</a:t>
            </a:r>
            <a:r>
              <a:rPr lang="en-US" altLang="ko-KR" sz="3200" b="1">
                <a:solidFill>
                  <a:schemeClr val="accent5"/>
                </a:solidFill>
              </a:rPr>
              <a:t> Pacman</a:t>
            </a:r>
            <a:r>
              <a:rPr lang="ko-KR" altLang="en-US" sz="3200" b="1">
                <a:solidFill>
                  <a:schemeClr val="accent5"/>
                </a:solidFill>
              </a:rPr>
              <a:t> </a:t>
            </a:r>
            <a:r>
              <a:rPr lang="ko-KR" altLang="en-US" sz="3200" b="1"/>
              <a:t>게임 이란</a:t>
            </a:r>
            <a:r>
              <a:rPr lang="en-US" altLang="ko-KR" sz="3200" b="1"/>
              <a:t>?</a:t>
            </a:r>
            <a:endParaRPr lang="ko-KR" altLang="en-US" sz="32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1C2B17-A663-4D4C-ADBB-75AE4CECBAAE}"/>
              </a:ext>
            </a:extLst>
          </p:cNvPr>
          <p:cNvSpPr txBox="1"/>
          <p:nvPr/>
        </p:nvSpPr>
        <p:spPr>
          <a:xfrm>
            <a:off x="527188" y="4798522"/>
            <a:ext cx="109038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/>
              <a:t>미로 속에서 유령을 피해 코인을 획득하는 게임</a:t>
            </a:r>
            <a:r>
              <a:rPr lang="en-US" altLang="ko-KR"/>
              <a:t>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/>
              <a:t>유령을 만나면 </a:t>
            </a:r>
            <a:r>
              <a:rPr lang="en-US" altLang="ko-KR"/>
              <a:t>Game Over.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/>
              <a:t>저번 프로젝트에서 게임에 대해 조사하면서</a:t>
            </a:r>
            <a:r>
              <a:rPr lang="en-US" altLang="ko-KR"/>
              <a:t>, </a:t>
            </a:r>
            <a:r>
              <a:rPr lang="ko-KR" altLang="en-US"/>
              <a:t>어릴 때 즐겨했던 팩맨게임을 응용해서 </a:t>
            </a:r>
            <a:r>
              <a:rPr lang="en-US" altLang="ko-KR"/>
              <a:t>VR</a:t>
            </a:r>
            <a:r>
              <a:rPr lang="ko-KR" altLang="en-US"/>
              <a:t>게임을 만들고 싶어져</a:t>
            </a:r>
            <a:r>
              <a:rPr lang="en-US" altLang="ko-KR"/>
              <a:t>, </a:t>
            </a:r>
            <a:r>
              <a:rPr lang="ko-KR" altLang="en-US"/>
              <a:t> 팩맨 게임으로 프로젝트를</a:t>
            </a:r>
            <a:r>
              <a:rPr lang="en-US" altLang="ko-KR"/>
              <a:t> </a:t>
            </a:r>
            <a:r>
              <a:rPr lang="ko-KR" altLang="en-US"/>
              <a:t>시작 함</a:t>
            </a:r>
            <a:r>
              <a:rPr lang="en-US" altLang="ko-KR"/>
              <a:t>.</a:t>
            </a:r>
          </a:p>
          <a:p>
            <a:endParaRPr lang="ko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E5FD492-B3BD-423E-8ABE-D9DA7BF3F9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006" y="113008"/>
            <a:ext cx="788346" cy="80245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8C4933F1-2B37-4F2E-9877-5DDC63B2AC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147" y="1078076"/>
            <a:ext cx="6797737" cy="350754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18BE37A3-C117-4C91-9133-0B107D5797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259"/>
          <a:stretch/>
        </p:blipFill>
        <p:spPr>
          <a:xfrm>
            <a:off x="583970" y="1142205"/>
            <a:ext cx="3482003" cy="3462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99254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674567" y="6352793"/>
            <a:ext cx="46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22377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C41B1F-2782-4AAD-B645-C04D7CE09E4F}"/>
              </a:ext>
            </a:extLst>
          </p:cNvPr>
          <p:cNvCxnSpPr>
            <a:cxnSpLocks/>
          </p:cNvCxnSpPr>
          <p:nvPr/>
        </p:nvCxnSpPr>
        <p:spPr>
          <a:xfrm flipV="1">
            <a:off x="457200" y="895686"/>
            <a:ext cx="6195848" cy="1977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FB58075-FC78-423C-AD42-3AB57E87D63B}"/>
              </a:ext>
            </a:extLst>
          </p:cNvPr>
          <p:cNvSpPr txBox="1"/>
          <p:nvPr/>
        </p:nvSpPr>
        <p:spPr>
          <a:xfrm>
            <a:off x="583970" y="229451"/>
            <a:ext cx="4912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/>
              <a:t>2. </a:t>
            </a:r>
            <a:r>
              <a:rPr lang="ko-KR" altLang="en-US" sz="3200" b="1"/>
              <a:t>게임의 기능 및 차별화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2F57F-504B-409B-8DD2-7BD993365E5C}"/>
              </a:ext>
            </a:extLst>
          </p:cNvPr>
          <p:cNvSpPr txBox="1"/>
          <p:nvPr/>
        </p:nvSpPr>
        <p:spPr>
          <a:xfrm>
            <a:off x="1106750" y="4944886"/>
            <a:ext cx="9978500" cy="1469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b="1" u="sng"/>
              <a:t>구글 카드보드용</a:t>
            </a:r>
            <a:r>
              <a:rPr lang="ko-KR" altLang="en-US" sz="2200"/>
              <a:t> 게임 </a:t>
            </a:r>
            <a:endParaRPr lang="en-US" altLang="ko-KR" sz="220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200" b="1" u="sng"/>
              <a:t>1</a:t>
            </a:r>
            <a:r>
              <a:rPr lang="ko-KR" altLang="en-US" sz="2200" b="1" u="sng"/>
              <a:t>인칭 시선 기반 컨트롤 </a:t>
            </a:r>
            <a:r>
              <a:rPr lang="en-US" altLang="ko-KR" sz="2200"/>
              <a:t>(</a:t>
            </a:r>
            <a:r>
              <a:rPr lang="ko-KR" altLang="en-US" sz="2200"/>
              <a:t>수업 시간 내용 활용</a:t>
            </a:r>
            <a:r>
              <a:rPr lang="en-US" altLang="ko-KR" sz="2200"/>
              <a:t>)</a:t>
            </a:r>
            <a:endParaRPr lang="ko-KR" altLang="ko-KR" sz="2200"/>
          </a:p>
          <a:p>
            <a:pPr>
              <a:lnSpc>
                <a:spcPct val="150000"/>
              </a:lnSpc>
            </a:pPr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E79D9B-0ED7-4111-BA11-3FFCFE6D1FAD}"/>
              </a:ext>
            </a:extLst>
          </p:cNvPr>
          <p:cNvSpPr txBox="1"/>
          <p:nvPr/>
        </p:nvSpPr>
        <p:spPr>
          <a:xfrm>
            <a:off x="583970" y="996920"/>
            <a:ext cx="5151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 </a:t>
            </a:r>
            <a:r>
              <a:rPr lang="en-US" altLang="ko-KR" b="1"/>
              <a:t>1. </a:t>
            </a:r>
            <a:r>
              <a:rPr lang="ko-KR" altLang="en-US" b="1"/>
              <a:t>시선 기반 컨트롤</a:t>
            </a:r>
            <a:r>
              <a:rPr lang="en-US" altLang="ko-KR" b="1"/>
              <a:t>, </a:t>
            </a:r>
            <a:r>
              <a:rPr lang="ko-KR" altLang="en-US" b="1"/>
              <a:t>구글 카드 보드용 게임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E69E855-8A1B-4DEA-A800-AD5F508A5E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10" y="118847"/>
            <a:ext cx="782610" cy="796613"/>
          </a:xfrm>
          <a:prstGeom prst="rect">
            <a:avLst/>
          </a:prstGeom>
        </p:spPr>
      </p:pic>
      <p:pic>
        <p:nvPicPr>
          <p:cNvPr id="1026" name="Picture 2" descr="https://t1.daumcdn.net/cfile/tistory/2317EF3856E9284222">
            <a:extLst>
              <a:ext uri="{FF2B5EF4-FFF2-40B4-BE49-F238E27FC236}">
                <a16:creationId xmlns:a16="http://schemas.microsoft.com/office/drawing/2014/main" id="{02D02631-C654-4B42-A255-D71F43CF8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72585" y="905573"/>
            <a:ext cx="8725509" cy="445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êµ¬ê¸ ì¹´ëë³´ëì ëí ì´ë¯¸ì§ ê²ìê²°ê³¼">
            <a:extLst>
              <a:ext uri="{FF2B5EF4-FFF2-40B4-BE49-F238E27FC236}">
                <a16:creationId xmlns:a16="http://schemas.microsoft.com/office/drawing/2014/main" id="{820DFF0F-8A2C-460B-9F0A-BEF809103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333" y="1321200"/>
            <a:ext cx="7049833" cy="376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9042B26-F34D-446A-8C05-04BDE16733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487" b="97650" l="6064" r="94267">
                        <a14:foregroundMark x1="20287" y1="85256" x2="20287" y2="85256"/>
                        <a14:foregroundMark x1="23153" y1="72222" x2="16428" y2="82265"/>
                        <a14:foregroundMark x1="16869" y1="76282" x2="15987" y2="88462"/>
                        <a14:foregroundMark x1="6505" y1="77564" x2="6505" y2="25855"/>
                        <a14:foregroundMark x1="6505" y1="25855" x2="9780" y2="7496"/>
                        <a14:foregroundMark x1="18673" y1="4143" x2="34043" y2="6332"/>
                        <a14:foregroundMark x1="37596" y1="6838" x2="43550" y2="31410"/>
                        <a14:foregroundMark x1="43550" y1="31410" x2="46307" y2="80769"/>
                        <a14:foregroundMark x1="46307" y1="80769" x2="35171" y2="94017"/>
                        <a14:foregroundMark x1="35171" y1="94017" x2="21830" y2="96154"/>
                        <a14:foregroundMark x1="21830" y1="96154" x2="10474" y2="87607"/>
                        <a14:foregroundMark x1="10474" y1="87607" x2="6064" y2="75641"/>
                        <a14:foregroundMark x1="23153" y1="34829" x2="34620" y2="25855"/>
                        <a14:foregroundMark x1="34620" y1="25855" x2="37376" y2="39957"/>
                        <a14:foregroundMark x1="33076" y1="42094" x2="33738" y2="27778"/>
                        <a14:foregroundMark x1="31312" y1="26923" x2="15105" y2="19658"/>
                        <a14:foregroundMark x1="15105" y1="19658" x2="21058" y2="49145"/>
                        <a14:foregroundMark x1="21058" y1="49145" x2="20728" y2="41667"/>
                        <a14:foregroundMark x1="17751" y1="36966" x2="33407" y2="39957"/>
                        <a14:foregroundMark x1="33407" y1="39957" x2="36494" y2="52137"/>
                        <a14:foregroundMark x1="36935" y1="48718" x2="43219" y2="29060"/>
                        <a14:foregroundMark x1="45865" y1="41667" x2="36604" y2="23718"/>
                        <a14:foregroundMark x1="36604" y1="23718" x2="32084" y2="45940"/>
                        <a14:foregroundMark x1="32084" y1="45940" x2="30871" y2="70085"/>
                        <a14:foregroundMark x1="30871" y1="70085" x2="28997" y2="45726"/>
                        <a14:foregroundMark x1="28997" y1="45726" x2="28886" y2="77350"/>
                        <a14:foregroundMark x1="28886" y1="77350" x2="30540" y2="46795"/>
                        <a14:foregroundMark x1="30540" y1="46795" x2="24697" y2="52137"/>
                        <a14:foregroundMark x1="14884" y1="29915" x2="12080" y2="6915"/>
                        <a14:foregroundMark x1="12354" y1="6846" x2="25358" y2="23718"/>
                        <a14:foregroundMark x1="25358" y1="23718" x2="31533" y2="25214"/>
                        <a14:foregroundMark x1="36935" y1="11966" x2="25028" y2="5342"/>
                        <a14:foregroundMark x1="25028" y1="5342" x2="33738" y2="16880"/>
                        <a14:foregroundMark x1="38037" y1="11111" x2="44542" y2="32265"/>
                        <a14:foregroundMark x1="44542" y1="32265" x2="44542" y2="44872"/>
                        <a14:foregroundMark x1="42778" y1="19017" x2="46748" y2="46154"/>
                        <a14:foregroundMark x1="46748" y1="46154" x2="46527" y2="26496"/>
                        <a14:foregroundMark x1="40904" y1="8974" x2="46527" y2="30556"/>
                        <a14:foregroundMark x1="46527" y1="30556" x2="46307" y2="40812"/>
                        <a14:foregroundMark x1="40904" y1="11111" x2="47078" y2="34615"/>
                        <a14:foregroundMark x1="47078" y1="34615" x2="47519" y2="57479"/>
                        <a14:foregroundMark x1="58324" y1="26068" x2="55788" y2="57051"/>
                        <a14:foregroundMark x1="55788" y1="57051" x2="68137" y2="52564"/>
                        <a14:foregroundMark x1="68137" y1="52564" x2="68357" y2="52137"/>
                        <a14:foregroundMark x1="62514" y1="66667" x2="71665" y2="85256"/>
                        <a14:foregroundMark x1="71665" y1="85256" x2="71775" y2="85256"/>
                        <a14:foregroundMark x1="62073" y1="84829" x2="78280" y2="90598"/>
                        <a14:foregroundMark x1="69570" y1="67949" x2="57552" y2="57906"/>
                        <a14:foregroundMark x1="57552" y1="57906" x2="57111" y2="17735"/>
                        <a14:foregroundMark x1="64609" y1="28632" x2="78390" y2="26282"/>
                        <a14:foregroundMark x1="78390" y1="26282" x2="71114" y2="47009"/>
                        <a14:foregroundMark x1="71114" y1="47009" x2="78390" y2="27991"/>
                        <a14:foregroundMark x1="78390" y1="27991" x2="78501" y2="32051"/>
                        <a14:foregroundMark x1="81257" y1="22436" x2="81147" y2="53205"/>
                        <a14:foregroundMark x1="81147" y1="53205" x2="83462" y2="25427"/>
                        <a14:foregroundMark x1="83462" y1="25427" x2="85557" y2="47009"/>
                        <a14:foregroundMark x1="72657" y1="45726" x2="83793" y2="60470"/>
                        <a14:foregroundMark x1="83793" y1="60470" x2="84344" y2="86752"/>
                        <a14:foregroundMark x1="84344" y1="86752" x2="72988" y2="97222"/>
                        <a14:foregroundMark x1="72988" y1="97222" x2="86770" y2="97863"/>
                        <a14:foregroundMark x1="86770" y1="97863" x2="88203" y2="77564"/>
                        <a14:foregroundMark x1="84344" y1="80556" x2="83352" y2="24573"/>
                        <a14:foregroundMark x1="83352" y1="24573" x2="71114" y2="36966"/>
                        <a14:foregroundMark x1="71114" y1="36966" x2="61963" y2="19444"/>
                        <a14:foregroundMark x1="61963" y1="19444" x2="58324" y2="23504"/>
                        <a14:foregroundMark x1="66593" y1="17308" x2="77619" y2="22436"/>
                        <a14:foregroundMark x1="79713" y1="20299" x2="85998" y2="22436"/>
                        <a14:foregroundMark x1="86439" y1="16880" x2="88423" y2="31624"/>
                        <a14:foregroundMark x1="85116" y1="17308" x2="94377" y2="36752"/>
                        <a14:foregroundMark x1="94377" y1="36752" x2="93826" y2="53846"/>
                        <a14:foregroundMark x1="89967" y1="23932" x2="89967" y2="55342"/>
                        <a14:foregroundMark x1="87541" y1="23504" x2="76957" y2="6838"/>
                        <a14:foregroundMark x1="76957" y1="6838" x2="64498" y2="13034"/>
                        <a14:foregroundMark x1="64498" y1="13034" x2="57111" y2="32265"/>
                        <a14:foregroundMark x1="57111" y1="32265" x2="57111" y2="34829"/>
                        <a14:foregroundMark x1="64829" y1="11966" x2="53914" y2="26068"/>
                        <a14:foregroundMark x1="53914" y1="26068" x2="52701" y2="64316"/>
                        <a14:foregroundMark x1="54024" y1="22863" x2="64388" y2="6410"/>
                        <a14:foregroundMark x1="64388" y1="6410" x2="76957" y2="5128"/>
                        <a14:foregroundMark x1="76957" y1="5128" x2="89085" y2="8974"/>
                        <a14:foregroundMark x1="89085" y1="8974" x2="91841" y2="26496"/>
                        <a14:foregroundMark x1="40132" y1="8547" x2="35832" y2="4487"/>
                        <a14:foregroundMark x1="40684" y1="5342" x2="38368" y2="4487"/>
                        <a14:backgroundMark x1="35237" y1="2149" x2="32635" y2="1923"/>
                        <a14:backgroundMark x1="37746" y1="2367" x2="37493" y2="2345"/>
                        <a14:backgroundMark x1="40022" y1="2564" x2="39864" y2="2550"/>
                        <a14:backgroundMark x1="52150" y1="93162" x2="50827" y2="93162"/>
                        <a14:backgroundMark x1="49063" y1="91026" x2="48181" y2="84829"/>
                        <a14:backgroundMark x1="50165" y1="86111" x2="57773" y2="99786"/>
                        <a14:backgroundMark x1="55347" y1="97650" x2="58545" y2="99786"/>
                        <a14:backgroundMark x1="97244" y1="77991" x2="95810" y2="99359"/>
                        <a14:backgroundMark x1="96803" y1="83974" x2="92062" y2="99786"/>
                        <a14:backgroundMark x1="9592" y1="3205" x2="19735" y2="641"/>
                        <a14:backgroundMark x1="59316" y1="97863" x2="67475" y2="9829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50" y="2158382"/>
            <a:ext cx="3944398" cy="203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57111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674567" y="6352793"/>
            <a:ext cx="46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22377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C41B1F-2782-4AAD-B645-C04D7CE09E4F}"/>
              </a:ext>
            </a:extLst>
          </p:cNvPr>
          <p:cNvCxnSpPr>
            <a:cxnSpLocks/>
          </p:cNvCxnSpPr>
          <p:nvPr/>
        </p:nvCxnSpPr>
        <p:spPr>
          <a:xfrm flipV="1">
            <a:off x="457200" y="895686"/>
            <a:ext cx="6195848" cy="1977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FB58075-FC78-423C-AD42-3AB57E87D63B}"/>
              </a:ext>
            </a:extLst>
          </p:cNvPr>
          <p:cNvSpPr txBox="1"/>
          <p:nvPr/>
        </p:nvSpPr>
        <p:spPr>
          <a:xfrm>
            <a:off x="583970" y="229451"/>
            <a:ext cx="4912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/>
              <a:t>2. </a:t>
            </a:r>
            <a:r>
              <a:rPr lang="ko-KR" altLang="en-US" sz="3200" b="1"/>
              <a:t>게임의 기능 및 차별화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2F57F-504B-409B-8DD2-7BD993365E5C}"/>
              </a:ext>
            </a:extLst>
          </p:cNvPr>
          <p:cNvSpPr txBox="1"/>
          <p:nvPr/>
        </p:nvSpPr>
        <p:spPr>
          <a:xfrm>
            <a:off x="1026981" y="4885304"/>
            <a:ext cx="9978500" cy="1042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/>
              <a:t>시선 컨트롤로</a:t>
            </a:r>
            <a:r>
              <a:rPr lang="en-US" altLang="ko-KR" sz="2200"/>
              <a:t>, </a:t>
            </a:r>
            <a:r>
              <a:rPr lang="ko-KR" altLang="en-US" sz="2200" b="1" u="sng"/>
              <a:t>바닥을 보면 스코어 확인 </a:t>
            </a:r>
            <a:r>
              <a:rPr lang="ko-KR" altLang="en-US" sz="2200"/>
              <a:t>가능 </a:t>
            </a:r>
            <a:r>
              <a:rPr lang="en-US" altLang="ko-KR" sz="2200"/>
              <a:t>(4</a:t>
            </a:r>
            <a:r>
              <a:rPr lang="ko-KR" altLang="en-US" sz="2200"/>
              <a:t>방향 가능</a:t>
            </a:r>
            <a:r>
              <a:rPr lang="en-US" altLang="ko-KR" sz="2200"/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b="1"/>
              <a:t>미니맵</a:t>
            </a:r>
            <a:r>
              <a:rPr lang="ko-KR" altLang="en-US" sz="2200"/>
              <a:t>으로 실시간 </a:t>
            </a:r>
            <a:r>
              <a:rPr lang="ko-KR" altLang="en-US" sz="2200" b="1" u="sng"/>
              <a:t>플레이어의 위치</a:t>
            </a:r>
            <a:r>
              <a:rPr lang="en-US" altLang="ko-KR" sz="2200" b="1" u="sng"/>
              <a:t>, </a:t>
            </a:r>
            <a:r>
              <a:rPr lang="ko-KR" altLang="en-US" sz="2200" b="1" u="sng"/>
              <a:t>고스트의 위치 확인 </a:t>
            </a:r>
            <a:r>
              <a:rPr lang="ko-KR" altLang="en-US" sz="2200"/>
              <a:t>가능</a:t>
            </a:r>
            <a:endParaRPr lang="en-US" altLang="ko-KR" sz="22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E79D9B-0ED7-4111-BA11-3FFCFE6D1FAD}"/>
              </a:ext>
            </a:extLst>
          </p:cNvPr>
          <p:cNvSpPr txBox="1"/>
          <p:nvPr/>
        </p:nvSpPr>
        <p:spPr>
          <a:xfrm>
            <a:off x="583970" y="996920"/>
            <a:ext cx="5151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 </a:t>
            </a:r>
            <a:r>
              <a:rPr lang="en-US" altLang="ko-KR" b="1"/>
              <a:t>2. </a:t>
            </a:r>
            <a:r>
              <a:rPr lang="ko-KR" altLang="en-US" b="1"/>
              <a:t>스코어 </a:t>
            </a:r>
            <a:r>
              <a:rPr lang="en-US" altLang="ko-KR" b="1"/>
              <a:t>, </a:t>
            </a:r>
            <a:r>
              <a:rPr lang="ko-KR" altLang="en-US" b="1"/>
              <a:t>미니 맵 기능 </a:t>
            </a:r>
            <a:r>
              <a:rPr lang="en-US" altLang="ko-KR" b="1"/>
              <a:t>, </a:t>
            </a:r>
            <a:r>
              <a:rPr lang="ko-KR" altLang="en-US" b="1"/>
              <a:t>사운드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E69E855-8A1B-4DEA-A800-AD5F508A5E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10" y="118847"/>
            <a:ext cx="782610" cy="79661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F2AA0CF-AB02-414A-9B02-ADD1CE26F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940" y="1495061"/>
            <a:ext cx="5670511" cy="309430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36A3B7C-CA19-42BC-924A-FA0EF473BD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259"/>
          <a:stretch/>
        </p:blipFill>
        <p:spPr>
          <a:xfrm>
            <a:off x="7647366" y="1366252"/>
            <a:ext cx="3358115" cy="333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7978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674567" y="6352793"/>
            <a:ext cx="46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22377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C41B1F-2782-4AAD-B645-C04D7CE09E4F}"/>
              </a:ext>
            </a:extLst>
          </p:cNvPr>
          <p:cNvCxnSpPr>
            <a:cxnSpLocks/>
          </p:cNvCxnSpPr>
          <p:nvPr/>
        </p:nvCxnSpPr>
        <p:spPr>
          <a:xfrm flipV="1">
            <a:off x="457200" y="895686"/>
            <a:ext cx="6195848" cy="1977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FB58075-FC78-423C-AD42-3AB57E87D63B}"/>
              </a:ext>
            </a:extLst>
          </p:cNvPr>
          <p:cNvSpPr txBox="1"/>
          <p:nvPr/>
        </p:nvSpPr>
        <p:spPr>
          <a:xfrm>
            <a:off x="583970" y="229451"/>
            <a:ext cx="4912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/>
              <a:t>2. </a:t>
            </a:r>
            <a:r>
              <a:rPr lang="ko-KR" altLang="en-US" sz="3200" b="1"/>
              <a:t>게임의 기능 및 차별화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2F57F-504B-409B-8DD2-7BD993365E5C}"/>
              </a:ext>
            </a:extLst>
          </p:cNvPr>
          <p:cNvSpPr txBox="1"/>
          <p:nvPr/>
        </p:nvSpPr>
        <p:spPr>
          <a:xfrm>
            <a:off x="898965" y="4534503"/>
            <a:ext cx="9978500" cy="2624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/>
              <a:t>파란 코인</a:t>
            </a:r>
            <a:r>
              <a:rPr lang="ko-KR" altLang="en-US"/>
              <a:t> 아이템 획득시</a:t>
            </a:r>
            <a:r>
              <a:rPr lang="en-US" altLang="ko-KR"/>
              <a:t>, </a:t>
            </a:r>
            <a:r>
              <a:rPr lang="en-US" altLang="ko-KR" u="sng"/>
              <a:t>10</a:t>
            </a:r>
            <a:r>
              <a:rPr lang="ko-KR" altLang="en-US" u="sng"/>
              <a:t>초 동안 점수 </a:t>
            </a:r>
            <a:r>
              <a:rPr lang="en-US" altLang="ko-KR" u="sng"/>
              <a:t>2</a:t>
            </a:r>
            <a:r>
              <a:rPr lang="ko-KR" altLang="en-US" u="sng"/>
              <a:t>배 획득 </a:t>
            </a:r>
            <a:endParaRPr lang="en-US" altLang="ko-KR" u="sng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/>
              <a:t>빨간 코인 </a:t>
            </a:r>
            <a:r>
              <a:rPr lang="ko-KR" altLang="en-US"/>
              <a:t>아이템 획득시</a:t>
            </a:r>
            <a:r>
              <a:rPr lang="en-US" altLang="ko-KR"/>
              <a:t>, </a:t>
            </a:r>
            <a:r>
              <a:rPr lang="ko-KR" altLang="en-US" u="sng"/>
              <a:t>유령 한마리 </a:t>
            </a:r>
            <a:r>
              <a:rPr lang="en-US" altLang="ko-KR" u="sng"/>
              <a:t>5</a:t>
            </a:r>
            <a:r>
              <a:rPr lang="ko-KR" altLang="en-US" u="sng"/>
              <a:t>초 동안 정지</a:t>
            </a:r>
            <a:endParaRPr lang="en-US" altLang="ko-KR" u="sng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/>
              <a:t>코인 획득</a:t>
            </a:r>
            <a:r>
              <a:rPr lang="ko-KR" altLang="en-US"/>
              <a:t>시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ko-KR" altLang="en-US" u="sng"/>
              <a:t>사운드 재생 </a:t>
            </a:r>
            <a:endParaRPr lang="en-US" altLang="ko-KR" u="sng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b="1"/>
              <a:t>유령 접근</a:t>
            </a:r>
            <a:r>
              <a:rPr lang="ko-KR" altLang="en-US"/>
              <a:t>시 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ko-KR" altLang="en-US" u="sng"/>
              <a:t>사운드 재생</a:t>
            </a:r>
            <a:endParaRPr lang="ko-KR" altLang="ko-KR" u="sng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200" u="sng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ko-KR" altLang="ko-KR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E79D9B-0ED7-4111-BA11-3FFCFE6D1FAD}"/>
              </a:ext>
            </a:extLst>
          </p:cNvPr>
          <p:cNvSpPr txBox="1"/>
          <p:nvPr/>
        </p:nvSpPr>
        <p:spPr>
          <a:xfrm>
            <a:off x="583970" y="996920"/>
            <a:ext cx="5151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 </a:t>
            </a:r>
            <a:r>
              <a:rPr lang="en-US" altLang="ko-KR" b="1"/>
              <a:t>3. </a:t>
            </a:r>
            <a:r>
              <a:rPr lang="ko-KR" altLang="en-US" b="1"/>
              <a:t>코인 아이템 획득의 다양성 및 등급 </a:t>
            </a:r>
            <a:r>
              <a:rPr lang="en-US" altLang="ko-KR" b="1"/>
              <a:t>, </a:t>
            </a:r>
            <a:r>
              <a:rPr lang="ko-KR" altLang="en-US" b="1"/>
              <a:t>사운드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E69E855-8A1B-4DEA-A800-AD5F508A5E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10" y="118847"/>
            <a:ext cx="782610" cy="79661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413D6A6-3FE8-47E8-8694-93CE51E8E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966" y="1480277"/>
            <a:ext cx="5075706" cy="294020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FE81BE5-7A84-4BB4-8B4B-0E6A1CBFBE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80277"/>
            <a:ext cx="5356194" cy="295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58570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674567" y="6352793"/>
            <a:ext cx="463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22377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C41B1F-2782-4AAD-B645-C04D7CE09E4F}"/>
              </a:ext>
            </a:extLst>
          </p:cNvPr>
          <p:cNvCxnSpPr>
            <a:cxnSpLocks/>
          </p:cNvCxnSpPr>
          <p:nvPr/>
        </p:nvCxnSpPr>
        <p:spPr>
          <a:xfrm flipV="1">
            <a:off x="457200" y="895686"/>
            <a:ext cx="6195848" cy="1977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FB58075-FC78-423C-AD42-3AB57E87D63B}"/>
              </a:ext>
            </a:extLst>
          </p:cNvPr>
          <p:cNvSpPr txBox="1"/>
          <p:nvPr/>
        </p:nvSpPr>
        <p:spPr>
          <a:xfrm>
            <a:off x="583970" y="229451"/>
            <a:ext cx="4912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/>
              <a:t>2. </a:t>
            </a:r>
            <a:r>
              <a:rPr lang="ko-KR" altLang="en-US" sz="3200" b="1"/>
              <a:t>게임의 기능 및 차별화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2F57F-504B-409B-8DD2-7BD993365E5C}"/>
              </a:ext>
            </a:extLst>
          </p:cNvPr>
          <p:cNvSpPr txBox="1"/>
          <p:nvPr/>
        </p:nvSpPr>
        <p:spPr>
          <a:xfrm>
            <a:off x="810188" y="4818551"/>
            <a:ext cx="9978500" cy="1042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 b="1"/>
              <a:t>유령에게 잡혀 </a:t>
            </a:r>
            <a:r>
              <a:rPr lang="ko-KR" altLang="en-US" sz="2200" b="1" u="sng"/>
              <a:t>게임 오버 되면</a:t>
            </a:r>
            <a:r>
              <a:rPr lang="en-US" altLang="ko-KR" sz="2200" b="1"/>
              <a:t>, </a:t>
            </a:r>
            <a:r>
              <a:rPr lang="ko-KR" altLang="en-US" sz="2200" b="1"/>
              <a:t>점수에 따라 </a:t>
            </a:r>
            <a:r>
              <a:rPr lang="ko-KR" altLang="en-US" sz="2200" b="1" u="sng"/>
              <a:t>등급</a:t>
            </a:r>
            <a:r>
              <a:rPr lang="en-US" altLang="ko-KR" sz="2200" b="1" u="sng"/>
              <a:t>,</a:t>
            </a:r>
            <a:r>
              <a:rPr lang="en-US" altLang="ko-KR" sz="2200" b="1"/>
              <a:t> </a:t>
            </a:r>
            <a:r>
              <a:rPr lang="ko-KR" altLang="en-US" sz="2200" b="1" u="sng"/>
              <a:t>스코어 점수 확인 </a:t>
            </a:r>
            <a:endParaRPr lang="en-US" altLang="ko-KR" sz="2200" u="sng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200"/>
              <a:t>게임 다시 시작 버튼 클릭 시</a:t>
            </a:r>
            <a:r>
              <a:rPr lang="en-US" altLang="ko-KR" sz="2200"/>
              <a:t>, </a:t>
            </a:r>
            <a:r>
              <a:rPr lang="ko-KR" altLang="en-US" sz="2200" b="1" u="sng"/>
              <a:t>게임 다시 시작</a:t>
            </a:r>
            <a:endParaRPr lang="ko-KR" altLang="ko-KR" sz="2200" b="1" u="sng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E79D9B-0ED7-4111-BA11-3FFCFE6D1FAD}"/>
              </a:ext>
            </a:extLst>
          </p:cNvPr>
          <p:cNvSpPr txBox="1"/>
          <p:nvPr/>
        </p:nvSpPr>
        <p:spPr>
          <a:xfrm>
            <a:off x="583970" y="996920"/>
            <a:ext cx="665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 </a:t>
            </a:r>
            <a:r>
              <a:rPr lang="en-US" altLang="ko-KR" b="1"/>
              <a:t>3. </a:t>
            </a:r>
            <a:r>
              <a:rPr lang="ko-KR" altLang="en-US" b="1"/>
              <a:t>코인 아이템 획득의 다양성 및 등급 </a:t>
            </a:r>
            <a:r>
              <a:rPr lang="en-US" altLang="ko-KR" b="1"/>
              <a:t>, </a:t>
            </a:r>
            <a:r>
              <a:rPr lang="ko-KR" altLang="en-US" b="1"/>
              <a:t>사운드</a:t>
            </a:r>
            <a:r>
              <a:rPr lang="en-US" altLang="ko-KR" b="1"/>
              <a:t>(conti.)</a:t>
            </a:r>
            <a:endParaRPr lang="ko-KR" altLang="en-US" b="1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E69E855-8A1B-4DEA-A800-AD5F508A5E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910" y="118847"/>
            <a:ext cx="782610" cy="79661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7F79132-2F42-4A3C-BD02-15235CBA44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87" y="1386025"/>
            <a:ext cx="5927461" cy="320573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C66CA77-2917-458F-98FF-8E4F52C49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1346" y="1364379"/>
            <a:ext cx="3696442" cy="322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37791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505461" y="6352793"/>
            <a:ext cx="6321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22377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4C41B1F-2782-4AAD-B645-C04D7CE09E4F}"/>
              </a:ext>
            </a:extLst>
          </p:cNvPr>
          <p:cNvCxnSpPr>
            <a:cxnSpLocks/>
          </p:cNvCxnSpPr>
          <p:nvPr/>
        </p:nvCxnSpPr>
        <p:spPr>
          <a:xfrm>
            <a:off x="457200" y="915460"/>
            <a:ext cx="344213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FB58075-FC78-423C-AD42-3AB57E87D63B}"/>
              </a:ext>
            </a:extLst>
          </p:cNvPr>
          <p:cNvSpPr txBox="1"/>
          <p:nvPr/>
        </p:nvSpPr>
        <p:spPr>
          <a:xfrm>
            <a:off x="457200" y="201668"/>
            <a:ext cx="3999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/>
              <a:t>3. Play</a:t>
            </a:r>
            <a:r>
              <a:rPr lang="ko-KR" altLang="en-US" sz="3200" b="1"/>
              <a:t>영상</a:t>
            </a:r>
            <a:r>
              <a:rPr lang="en-US" altLang="ko-KR" sz="3200" b="1"/>
              <a:t> </a:t>
            </a:r>
            <a:endParaRPr lang="ko-KR" altLang="en-US" sz="3200" b="1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8AE218-B050-4B27-B67F-1FDE5137DC6E}"/>
              </a:ext>
            </a:extLst>
          </p:cNvPr>
          <p:cNvSpPr txBox="1"/>
          <p:nvPr/>
        </p:nvSpPr>
        <p:spPr>
          <a:xfrm>
            <a:off x="700863" y="4334636"/>
            <a:ext cx="10790274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/>
          </a:p>
          <a:p>
            <a:pPr>
              <a:lnSpc>
                <a:spcPct val="150000"/>
              </a:lnSpc>
            </a:pPr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25E7E19-6CEA-41F2-ADCE-BE55A3FC1EB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191" y="78653"/>
            <a:ext cx="840897" cy="8024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045EE0-EEF0-4846-B7AD-B59B619E541A}"/>
              </a:ext>
            </a:extLst>
          </p:cNvPr>
          <p:cNvSpPr txBox="1"/>
          <p:nvPr/>
        </p:nvSpPr>
        <p:spPr>
          <a:xfrm>
            <a:off x="457200" y="1177159"/>
            <a:ext cx="4272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/>
          </a:p>
          <a:p>
            <a:endParaRPr lang="ko-KR" altLang="en-US"/>
          </a:p>
        </p:txBody>
      </p:sp>
      <p:pic>
        <p:nvPicPr>
          <p:cNvPr id="3" name="플레이영상">
            <a:hlinkClick r:id="" action="ppaction://media"/>
            <a:extLst>
              <a:ext uri="{FF2B5EF4-FFF2-40B4-BE49-F238E27FC236}">
                <a16:creationId xmlns:a16="http://schemas.microsoft.com/office/drawing/2014/main" id="{1C2F55F6-ADF1-42B4-9C39-7590930ECC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9390" y="1299099"/>
            <a:ext cx="8306259" cy="438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2023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514339" y="6352793"/>
            <a:ext cx="623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en-US" altLang="ko-KR" sz="2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sz="2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22377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657" y="3219723"/>
            <a:ext cx="1440000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663" y="4207144"/>
            <a:ext cx="2016630" cy="201663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9B90CDD-D5B6-4D7E-B727-A1CAA425482E}"/>
              </a:ext>
            </a:extLst>
          </p:cNvPr>
          <p:cNvCxnSpPr>
            <a:cxnSpLocks/>
          </p:cNvCxnSpPr>
          <p:nvPr/>
        </p:nvCxnSpPr>
        <p:spPr>
          <a:xfrm flipV="1">
            <a:off x="3245080" y="2181621"/>
            <a:ext cx="5162320" cy="1506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3314B37-5862-44AD-BDD2-978DCAD05DED}"/>
              </a:ext>
            </a:extLst>
          </p:cNvPr>
          <p:cNvSpPr txBox="1"/>
          <p:nvPr/>
        </p:nvSpPr>
        <p:spPr>
          <a:xfrm>
            <a:off x="3245080" y="1350624"/>
            <a:ext cx="39991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b="1"/>
              <a:t>THANK YOU</a:t>
            </a:r>
            <a:endParaRPr lang="ko-KR" altLang="en-US" sz="4800" b="1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B00A70-1655-4E02-9616-AE28CB09FB7A}"/>
              </a:ext>
            </a:extLst>
          </p:cNvPr>
          <p:cNvSpPr txBox="1"/>
          <p:nvPr/>
        </p:nvSpPr>
        <p:spPr>
          <a:xfrm>
            <a:off x="4656105" y="3633064"/>
            <a:ext cx="242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Any Question ?</a:t>
            </a:r>
            <a:endParaRPr lang="ko-KR" altLang="en-US" b="1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0B75D6B-30C1-47FA-8343-03362ED5C5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261" y="1238619"/>
            <a:ext cx="926425" cy="94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3841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</TotalTime>
  <Words>278</Words>
  <Application>Microsoft Office PowerPoint</Application>
  <PresentationFormat>와이드스크린</PresentationFormat>
  <Paragraphs>49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Wingdings</vt:lpstr>
      <vt:lpstr>Office 테마</vt:lpstr>
      <vt:lpstr>     Virtual  Reality &lt;Pacman Game&gt;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</dc:creator>
  <cp:lastModifiedBy>지윤 박</cp:lastModifiedBy>
  <cp:revision>69</cp:revision>
  <dcterms:created xsi:type="dcterms:W3CDTF">2017-07-31T06:44:20Z</dcterms:created>
  <dcterms:modified xsi:type="dcterms:W3CDTF">2018-12-17T03:49:17Z</dcterms:modified>
</cp:coreProperties>
</file>